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2" r:id="rId2"/>
    <p:sldId id="257" r:id="rId3"/>
    <p:sldId id="258" r:id="rId4"/>
    <p:sldId id="303" r:id="rId5"/>
    <p:sldId id="278" r:id="rId6"/>
    <p:sldId id="294" r:id="rId7"/>
    <p:sldId id="283" r:id="rId8"/>
    <p:sldId id="290" r:id="rId9"/>
    <p:sldId id="291" r:id="rId10"/>
    <p:sldId id="304" r:id="rId11"/>
    <p:sldId id="282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What is Industry 4.0?" id="{D004E2EC-B2D2-4F95-A01D-C90D0CE95CDB}">
          <p14:sldIdLst>
            <p14:sldId id="303"/>
          </p14:sldIdLst>
        </p14:section>
        <p14:section name="03 Applications of Industry 4.0 : What are companies looking for?" id="{DDD30065-BC03-4C9D-8FF2-52460EC9B4F4}">
          <p14:sldIdLst>
            <p14:sldId id="278"/>
          </p14:sldIdLst>
        </p14:section>
        <p14:section name="04 Top paying roles in different domains : Future of Data Science" id="{3D296992-B957-4696-8E42-D3432FC225FE}">
          <p14:sldIdLst>
            <p14:sldId id="294"/>
            <p14:sldId id="283"/>
          </p14:sldIdLst>
        </p14:section>
        <p14:section name="05 Tools &amp; Technologies, Job strategies and CTC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304"/>
          </p14:sldIdLst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CA75"/>
    <a:srgbClr val="9AD898"/>
    <a:srgbClr val="748BFD"/>
    <a:srgbClr val="F9607F"/>
    <a:srgbClr val="CAFECC"/>
    <a:srgbClr val="8BFFBF"/>
    <a:srgbClr val="00B050"/>
    <a:srgbClr val="417B85"/>
    <a:srgbClr val="7A4646"/>
    <a:srgbClr val="7F8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93836" autoAdjust="0"/>
  </p:normalViewPr>
  <p:slideViewPr>
    <p:cSldViewPr snapToGrid="0">
      <p:cViewPr varScale="1">
        <p:scale>
          <a:sx n="107" d="100"/>
          <a:sy n="107" d="100"/>
        </p:scale>
        <p:origin x="38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10-May-22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10-May-22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10-May-22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10-May-22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10-May-22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10-May-22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10-May-22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10-May-22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54.png"/><Relationship Id="rId5" Type="http://schemas.openxmlformats.org/officeDocument/2006/relationships/image" Target="../media/image9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holding tool during daytime">
            <a:extLst>
              <a:ext uri="{FF2B5EF4-FFF2-40B4-BE49-F238E27FC236}">
                <a16:creationId xmlns:a16="http://schemas.microsoft.com/office/drawing/2014/main" id="{1AB7233F-5113-476E-8E6D-D9CB34A95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Importance of Data Science skills</a:t>
            </a:r>
          </a:p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Industry 4.0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May,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leverage an MSc in the current market?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Master’s degree 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Hacks: 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from the lens of an expert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094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Hacks: 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from the lens of an expert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May,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Industry 4.0?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 : What are companies looking for?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paying roles in different domains : Future of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53D726-F682-4A8D-A657-77EA6DF19C35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210080" y="5750012"/>
            <a:chExt cx="3752701" cy="67553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BF6F85-4B77-418B-A024-8E7655314032}"/>
                </a:ext>
              </a:extLst>
            </p:cNvPr>
            <p:cNvGrpSpPr/>
            <p:nvPr/>
          </p:nvGrpSpPr>
          <p:grpSpPr>
            <a:xfrm>
              <a:off x="7210080" y="5750012"/>
              <a:ext cx="3752701" cy="675537"/>
              <a:chOff x="7637634" y="4219855"/>
              <a:chExt cx="3752701" cy="675537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3283" y="4219855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9918" y="4287943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634" y="4279500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8783" y="4278809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282F46-A8BC-4545-9816-24CD5214F82D}"/>
                </a:ext>
              </a:extLst>
            </p:cNvPr>
            <p:cNvSpPr/>
            <p:nvPr/>
          </p:nvSpPr>
          <p:spPr>
            <a:xfrm>
              <a:off x="7210080" y="5808967"/>
              <a:ext cx="3610320" cy="607436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277EDE6-DB77-4F2D-8052-08BAA0203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8647" y="6447241"/>
            <a:ext cx="2448267" cy="362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C2D3FC-C3EE-495E-B47A-0A9C3B7202A4}"/>
              </a:ext>
            </a:extLst>
          </p:cNvPr>
          <p:cNvSpPr txBox="1"/>
          <p:nvPr/>
        </p:nvSpPr>
        <p:spPr>
          <a:xfrm>
            <a:off x="7210080" y="5222605"/>
            <a:ext cx="405551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– 3.7/4 | MSc, with Distinction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92630-970A-493B-A6D8-F5AE1FA13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2" y="1071886"/>
            <a:ext cx="10943755" cy="3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Four Industrial Revolutions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B459A6-26D4-402E-A10C-63FC9290DB53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 3.0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9" y="2171342"/>
                  <a:ext cx="2053436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Automated production, computers,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IT systems and robotics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249" y="1891378"/>
              <a:ext cx="574961" cy="57496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01DFDB5-56FD-4568-A87C-684799241CF8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+mj-lt"/>
                    </a:rPr>
                    <a:t>Industry 1.0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Mechanization and the introduction of steam and water power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B034D4-026F-4EF3-89BA-6D6E7284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125" y="1891999"/>
              <a:ext cx="620873" cy="6208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0A3582-E25C-42F6-8089-5B5DD9FBD98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+mj-lt"/>
                      </a:rPr>
                      <a:t>Industry 2.0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Mass production assembly lines using electrical power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5AC721-CFDA-49AA-B91A-8FDEB81E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383" y="1912607"/>
              <a:ext cx="563495" cy="56349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A40CB7-93CD-472E-8D64-A706B33AA0CC}"/>
              </a:ext>
            </a:extLst>
          </p:cNvPr>
          <p:cNvGrpSpPr/>
          <p:nvPr/>
        </p:nvGrpSpPr>
        <p:grpSpPr>
          <a:xfrm>
            <a:off x="1019321" y="3882558"/>
            <a:ext cx="9500660" cy="2405218"/>
            <a:chOff x="1019321" y="3882558"/>
            <a:chExt cx="9500660" cy="24052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0ECB91-B95E-415F-8526-32569A1B5FF0}"/>
                </a:ext>
              </a:extLst>
            </p:cNvPr>
            <p:cNvGrpSpPr/>
            <p:nvPr/>
          </p:nvGrpSpPr>
          <p:grpSpPr>
            <a:xfrm>
              <a:off x="1019321" y="3882558"/>
              <a:ext cx="9500660" cy="2405218"/>
              <a:chOff x="1019321" y="3882558"/>
              <a:chExt cx="9500660" cy="240521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54B16D8-2237-40B5-A9C9-85FC5B2CA956}"/>
                  </a:ext>
                </a:extLst>
              </p:cNvPr>
              <p:cNvGrpSpPr/>
              <p:nvPr/>
            </p:nvGrpSpPr>
            <p:grpSpPr>
              <a:xfrm>
                <a:off x="1019321" y="3882558"/>
                <a:ext cx="3432354" cy="2185441"/>
                <a:chOff x="1019321" y="3882558"/>
                <a:chExt cx="3432354" cy="2185441"/>
              </a:xfrm>
            </p:grpSpPr>
            <p:grpSp>
              <p:nvGrpSpPr>
                <p:cNvPr id="39" name="Group 33">
                  <a:extLst>
                    <a:ext uri="{FF2B5EF4-FFF2-40B4-BE49-F238E27FC236}">
                      <a16:creationId xmlns:a16="http://schemas.microsoft.com/office/drawing/2014/main" id="{0F5CF1B8-4A8F-4987-9920-C3A6C632A770}"/>
                    </a:ext>
                  </a:extLst>
                </p:cNvPr>
                <p:cNvGrpSpPr/>
                <p:nvPr/>
              </p:nvGrpSpPr>
              <p:grpSpPr>
                <a:xfrm>
                  <a:off x="1208247" y="5295399"/>
                  <a:ext cx="3243428" cy="772600"/>
                  <a:chOff x="728272" y="3709548"/>
                  <a:chExt cx="2432571" cy="579450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0C3D491-4A3D-4CFB-AECA-8E0162A0741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272" y="3709548"/>
                    <a:ext cx="243257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00B050"/>
                        </a:solidFill>
                        <a:latin typeface="+mj-lt"/>
                      </a:rPr>
                      <a:t>Industry 4.0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665E42F-7B4E-4B4C-8BAD-ED026ED86D1D}"/>
                      </a:ext>
                    </a:extLst>
                  </p:cNvPr>
                  <p:cNvSpPr txBox="1"/>
                  <p:nvPr/>
                </p:nvSpPr>
                <p:spPr>
                  <a:xfrm>
                    <a:off x="905109" y="3981317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The Smart Factory</a:t>
                    </a: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, Autonomous systems, IoT, Machine Learning</a:t>
                    </a:r>
                  </a:p>
                </p:txBody>
              </p:sp>
            </p:grpSp>
            <p:sp>
              <p:nvSpPr>
                <p:cNvPr id="47" name="Text Placeholder 3">
                  <a:extLst>
                    <a:ext uri="{FF2B5EF4-FFF2-40B4-BE49-F238E27FC236}">
                      <a16:creationId xmlns:a16="http://schemas.microsoft.com/office/drawing/2014/main" id="{A3212ECA-5398-4374-8CD4-836CA7DE7D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9321" y="3882558"/>
                  <a:ext cx="759824" cy="820674"/>
                </a:xfrm>
                <a:prstGeom prst="rect">
                  <a:avLst/>
                </a:prstGeom>
              </p:spPr>
              <p:txBody>
                <a:bodyPr wrap="none" lIns="0" tIns="0" rIns="0" bIns="0" anchor="t">
                  <a:spAutoFit/>
                </a:bodyPr>
                <a:lstStyle>
                  <a:lvl1pPr marL="0" indent="0" algn="ctr">
                    <a:buNone/>
                    <a:defRPr sz="2800" b="1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defTabSz="1219170">
                    <a:spcBef>
                      <a:spcPct val="20000"/>
                    </a:spcBef>
                    <a:defRPr/>
                  </a:pPr>
                  <a:r>
                    <a:rPr lang="en-US" sz="5333" b="0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04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2278047" y="4270756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46CA6FE-970E-465F-9EA1-E3305F0C2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0942" y="3882558"/>
                <a:ext cx="5189039" cy="2405218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073A1C-23E5-4A94-8844-5BDF695A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473" y="4426367"/>
              <a:ext cx="626209" cy="626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4250499-F36B-4D39-959A-69F3AA1A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29" y="2857389"/>
            <a:ext cx="1114317" cy="1114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399128" y="2657717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CD90F4B-1221-498D-9299-5FE8E1157491}"/>
              </a:ext>
            </a:extLst>
          </p:cNvPr>
          <p:cNvGrpSpPr/>
          <p:nvPr/>
        </p:nvGrpSpPr>
        <p:grpSpPr>
          <a:xfrm>
            <a:off x="1173678" y="1476356"/>
            <a:ext cx="4290972" cy="1163517"/>
            <a:chOff x="1173678" y="1476356"/>
            <a:chExt cx="4290972" cy="1163517"/>
          </a:xfrm>
        </p:grpSpPr>
        <p:grpSp>
          <p:nvGrpSpPr>
            <p:cNvPr id="21" name="Group 134">
              <a:extLst>
                <a:ext uri="{FF2B5EF4-FFF2-40B4-BE49-F238E27FC236}">
                  <a16:creationId xmlns:a16="http://schemas.microsoft.com/office/drawing/2014/main" id="{AB3CEEBB-DAFA-4152-9CF6-528C29122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0585" y="1514866"/>
              <a:ext cx="1124065" cy="1125007"/>
              <a:chOff x="3287425" y="1417883"/>
              <a:chExt cx="648499" cy="6490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02A554-F1D0-4219-8A8A-0B19913BF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B00819-3BA2-487B-B522-880C4C1D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56">
              <a:extLst>
                <a:ext uri="{FF2B5EF4-FFF2-40B4-BE49-F238E27FC236}">
                  <a16:creationId xmlns:a16="http://schemas.microsoft.com/office/drawing/2014/main" id="{2808E688-581E-4298-8FD4-FF13FEF9BCC5}"/>
                </a:ext>
              </a:extLst>
            </p:cNvPr>
            <p:cNvGrpSpPr/>
            <p:nvPr/>
          </p:nvGrpSpPr>
          <p:grpSpPr>
            <a:xfrm>
              <a:off x="1173678" y="1476356"/>
              <a:ext cx="3034929" cy="752294"/>
              <a:chOff x="-296509" y="1363501"/>
              <a:chExt cx="2276197" cy="33683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884C1-7188-4AFD-BC9A-5E93573AE6CE}"/>
                  </a:ext>
                </a:extLst>
              </p:cNvPr>
              <p:cNvSpPr txBox="1"/>
              <p:nvPr/>
            </p:nvSpPr>
            <p:spPr>
              <a:xfrm>
                <a:off x="-296509" y="1516651"/>
                <a:ext cx="2276196" cy="18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of computerized models to simulate the human though process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373627F-FEC7-46B8-866C-8FFF85BDA24F}"/>
                  </a:ext>
                </a:extLst>
              </p:cNvPr>
              <p:cNvSpPr/>
              <p:nvPr/>
            </p:nvSpPr>
            <p:spPr>
              <a:xfrm>
                <a:off x="167893" y="1363501"/>
                <a:ext cx="1811795" cy="1286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Cognitive Computing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6F0820-3095-436C-9483-27D3B23A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31" y="1720955"/>
              <a:ext cx="707856" cy="70785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ECB03E-A175-41C5-9B8C-F9B2E1DA4DBB}"/>
              </a:ext>
            </a:extLst>
          </p:cNvPr>
          <p:cNvGrpSpPr/>
          <p:nvPr/>
        </p:nvGrpSpPr>
        <p:grpSpPr>
          <a:xfrm>
            <a:off x="491348" y="2908349"/>
            <a:ext cx="4330752" cy="1125007"/>
            <a:chOff x="491348" y="2908349"/>
            <a:chExt cx="4330752" cy="1125007"/>
          </a:xfrm>
        </p:grpSpPr>
        <p:grpSp>
          <p:nvGrpSpPr>
            <p:cNvPr id="6" name="Group 129">
              <a:extLst>
                <a:ext uri="{FF2B5EF4-FFF2-40B4-BE49-F238E27FC236}">
                  <a16:creationId xmlns:a16="http://schemas.microsoft.com/office/drawing/2014/main" id="{7A00515C-5BC7-499B-B5E1-D54B94A44A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8035" y="2908349"/>
              <a:ext cx="1124065" cy="1125007"/>
              <a:chOff x="2779491" y="2517212"/>
              <a:chExt cx="648499" cy="6490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B4C9E4D-02C1-4E22-A0C1-A05AC3C3B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7264E0-8C19-4EA2-903F-842CD9880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4318" y="2592102"/>
                <a:ext cx="498845" cy="499263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CBED4371-17A8-4101-9F5B-162EB3F5FD91}"/>
                </a:ext>
              </a:extLst>
            </p:cNvPr>
            <p:cNvGrpSpPr/>
            <p:nvPr/>
          </p:nvGrpSpPr>
          <p:grpSpPr>
            <a:xfrm>
              <a:off x="491348" y="2996335"/>
              <a:ext cx="3072828" cy="949034"/>
              <a:chOff x="-324936" y="3168889"/>
              <a:chExt cx="2304621" cy="39239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9AB6AA-D694-44F6-B814-F53562FD6594}"/>
                  </a:ext>
                </a:extLst>
              </p:cNvPr>
              <p:cNvSpPr txBox="1"/>
              <p:nvPr/>
            </p:nvSpPr>
            <p:spPr>
              <a:xfrm>
                <a:off x="-267404" y="3306852"/>
                <a:ext cx="2247089" cy="254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Enables Networked devices to exchange information and perform actions without the manual assistance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0FFC3B-E6D4-4565-9A1E-F608C78317E0}"/>
                  </a:ext>
                </a:extLst>
              </p:cNvPr>
              <p:cNvSpPr/>
              <p:nvPr/>
            </p:nvSpPr>
            <p:spPr>
              <a:xfrm>
                <a:off x="-324936" y="3168889"/>
                <a:ext cx="2304621" cy="1187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Machine To Machine (M2M)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440938-20DA-4436-8B01-FD90C7FC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938" y="3143281"/>
              <a:ext cx="680706" cy="680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6D4522-E27D-443F-AABD-3C3A5A8F77B5}"/>
              </a:ext>
            </a:extLst>
          </p:cNvPr>
          <p:cNvGrpSpPr/>
          <p:nvPr/>
        </p:nvGrpSpPr>
        <p:grpSpPr>
          <a:xfrm>
            <a:off x="1034524" y="4522324"/>
            <a:ext cx="4506935" cy="1125007"/>
            <a:chOff x="1034524" y="4522324"/>
            <a:chExt cx="4506935" cy="1125007"/>
          </a:xfrm>
        </p:grpSpPr>
        <p:grpSp>
          <p:nvGrpSpPr>
            <p:cNvPr id="9" name="Group 130">
              <a:extLst>
                <a:ext uri="{FF2B5EF4-FFF2-40B4-BE49-F238E27FC236}">
                  <a16:creationId xmlns:a16="http://schemas.microsoft.com/office/drawing/2014/main" id="{E6D4E40A-98BB-4445-A016-FD18DA71F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17394" y="4522324"/>
              <a:ext cx="1124065" cy="1125007"/>
              <a:chOff x="3287425" y="3613920"/>
              <a:chExt cx="648499" cy="64904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FDBA2C-E673-44D5-9874-2F7C446F0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ADCA57B-12A2-4B35-8868-8F39D3749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3688810"/>
                <a:ext cx="498845" cy="499263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56">
              <a:extLst>
                <a:ext uri="{FF2B5EF4-FFF2-40B4-BE49-F238E27FC236}">
                  <a16:creationId xmlns:a16="http://schemas.microsoft.com/office/drawing/2014/main" id="{D560C0F0-F617-4CDA-9955-F0786E570C2D}"/>
                </a:ext>
              </a:extLst>
            </p:cNvPr>
            <p:cNvGrpSpPr/>
            <p:nvPr/>
          </p:nvGrpSpPr>
          <p:grpSpPr>
            <a:xfrm>
              <a:off x="1034524" y="4650471"/>
              <a:ext cx="3174083" cy="740645"/>
              <a:chOff x="-296510" y="1363501"/>
              <a:chExt cx="2276197" cy="55548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E0588A-D18A-489D-BC71-A388C675CAD7}"/>
                  </a:ext>
                </a:extLst>
              </p:cNvPr>
              <p:cNvSpPr txBox="1"/>
              <p:nvPr/>
            </p:nvSpPr>
            <p:spPr>
              <a:xfrm>
                <a:off x="-296510" y="1611304"/>
                <a:ext cx="2276196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is used to automate processes and utilize technology to connect systems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F48ED-68B2-4E3E-BBEC-F67AC389B327}"/>
                  </a:ext>
                </a:extLst>
              </p:cNvPr>
              <p:cNvSpPr/>
              <p:nvPr/>
            </p:nvSpPr>
            <p:spPr>
              <a:xfrm>
                <a:off x="43945" y="1363501"/>
                <a:ext cx="1935742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Technologies / IoT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C0449B3-F115-409E-BD2C-EE3ED680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400" y="4806807"/>
              <a:ext cx="615583" cy="61558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16FC23-504C-4B4B-8073-2F2B539EDAC4}"/>
              </a:ext>
            </a:extLst>
          </p:cNvPr>
          <p:cNvGrpSpPr/>
          <p:nvPr/>
        </p:nvGrpSpPr>
        <p:grpSpPr>
          <a:xfrm>
            <a:off x="6847218" y="4522324"/>
            <a:ext cx="5262683" cy="1125007"/>
            <a:chOff x="6847218" y="4522324"/>
            <a:chExt cx="5262683" cy="1125007"/>
          </a:xfrm>
        </p:grpSpPr>
        <p:grpSp>
          <p:nvGrpSpPr>
            <p:cNvPr id="18" name="Group 131">
              <a:extLst>
                <a:ext uri="{FF2B5EF4-FFF2-40B4-BE49-F238E27FC236}">
                  <a16:creationId xmlns:a16="http://schemas.microsoft.com/office/drawing/2014/main" id="{11DB3382-EA7E-4C3A-AB7A-28F681A14E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4522324"/>
              <a:ext cx="1124065" cy="1125007"/>
              <a:chOff x="5244691" y="3613920"/>
              <a:chExt cx="648499" cy="6490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C1ABD3-CAE6-4F22-9B98-01D1E9863B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4691" y="3613920"/>
                <a:ext cx="648499" cy="649042"/>
              </a:xfrm>
              <a:prstGeom prst="ellipse">
                <a:avLst/>
              </a:prstGeom>
              <a:solidFill>
                <a:srgbClr val="CAFE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0D999EB-76A8-4A2B-99EB-3BA59339E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9518" y="3688810"/>
                <a:ext cx="498845" cy="499263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59">
              <a:extLst>
                <a:ext uri="{FF2B5EF4-FFF2-40B4-BE49-F238E27FC236}">
                  <a16:creationId xmlns:a16="http://schemas.microsoft.com/office/drawing/2014/main" id="{E4F186DC-4829-4410-8147-DC84AEAE7EB5}"/>
                </a:ext>
              </a:extLst>
            </p:cNvPr>
            <p:cNvGrpSpPr/>
            <p:nvPr/>
          </p:nvGrpSpPr>
          <p:grpSpPr>
            <a:xfrm>
              <a:off x="8113614" y="4650474"/>
              <a:ext cx="3996287" cy="740645"/>
              <a:chOff x="7154104" y="3206176"/>
              <a:chExt cx="2997215" cy="55548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15367-DA30-4FA7-8BC1-53774ACA6813}"/>
                  </a:ext>
                </a:extLst>
              </p:cNvPr>
              <p:cNvSpPr txBox="1"/>
              <p:nvPr/>
            </p:nvSpPr>
            <p:spPr>
              <a:xfrm>
                <a:off x="7154105" y="3453979"/>
                <a:ext cx="22761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 are the foundation of smart factories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716327-71DB-42E3-9897-825E9E6ACCA2}"/>
                  </a:ext>
                </a:extLst>
              </p:cNvPr>
              <p:cNvSpPr/>
              <p:nvPr/>
            </p:nvSpPr>
            <p:spPr>
              <a:xfrm>
                <a:off x="7154104" y="3206176"/>
                <a:ext cx="299721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</a:t>
                </a: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CB92DCD-7CCB-4101-84E3-6C887A3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473" y="4711398"/>
              <a:ext cx="746858" cy="746858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8B5C31-E746-4402-B645-6736A6161709}"/>
              </a:ext>
            </a:extLst>
          </p:cNvPr>
          <p:cNvGrpSpPr/>
          <p:nvPr/>
        </p:nvGrpSpPr>
        <p:grpSpPr>
          <a:xfrm>
            <a:off x="7461693" y="2908349"/>
            <a:ext cx="4831931" cy="1125007"/>
            <a:chOff x="7461693" y="2908349"/>
            <a:chExt cx="4831931" cy="1125007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7130749D-1A80-4DB6-83CF-371B2C740F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1693" y="2908349"/>
              <a:ext cx="1124065" cy="1125007"/>
              <a:chOff x="5716010" y="2517212"/>
              <a:chExt cx="648499" cy="6490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DB1BFE-5476-41C3-8BF2-75B1189CC8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0DA291-F4C0-4EE8-9D4D-089B0775A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1BB53A49-53A9-4FFF-8037-BC3DE7A39215}"/>
                </a:ext>
              </a:extLst>
            </p:cNvPr>
            <p:cNvGrpSpPr/>
            <p:nvPr/>
          </p:nvGrpSpPr>
          <p:grpSpPr>
            <a:xfrm>
              <a:off x="8715458" y="2959776"/>
              <a:ext cx="3578166" cy="949030"/>
              <a:chOff x="7173156" y="1349843"/>
              <a:chExt cx="2276195" cy="43776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7BA44A-7F4C-492F-AA2C-5DA598BF131F}"/>
                  </a:ext>
                </a:extLst>
              </p:cNvPr>
              <p:cNvSpPr txBox="1"/>
              <p:nvPr/>
            </p:nvSpPr>
            <p:spPr>
              <a:xfrm>
                <a:off x="7173156" y="1503756"/>
                <a:ext cx="2276195" cy="2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 helps increase supply chain flexibility, helping eliminate the need for expensive tools and fixtures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7CD4F-2FBE-456E-808A-937EEF933F09}"/>
                  </a:ext>
                </a:extLst>
              </p:cNvPr>
              <p:cNvSpPr/>
              <p:nvPr/>
            </p:nvSpPr>
            <p:spPr>
              <a:xfrm>
                <a:off x="7174424" y="1349843"/>
                <a:ext cx="810682" cy="1325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9CF440-91E1-4FB3-BAF5-AF7451ACF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053" y="3188180"/>
              <a:ext cx="565343" cy="56534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E810FF-3501-48FC-86B4-DFBA28F43549}"/>
              </a:ext>
            </a:extLst>
          </p:cNvPr>
          <p:cNvGrpSpPr/>
          <p:nvPr/>
        </p:nvGrpSpPr>
        <p:grpSpPr>
          <a:xfrm>
            <a:off x="6847218" y="1417639"/>
            <a:ext cx="5049507" cy="1206994"/>
            <a:chOff x="6847218" y="1417639"/>
            <a:chExt cx="5049507" cy="1206994"/>
          </a:xfrm>
        </p:grpSpPr>
        <p:grpSp>
          <p:nvGrpSpPr>
            <p:cNvPr id="12" name="Group 133">
              <a:extLst>
                <a:ext uri="{FF2B5EF4-FFF2-40B4-BE49-F238E27FC236}">
                  <a16:creationId xmlns:a16="http://schemas.microsoft.com/office/drawing/2014/main" id="{B1F47272-FA5F-4283-BD5A-F39DE88111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1499626"/>
              <a:ext cx="1124065" cy="1125007"/>
              <a:chOff x="5249342" y="1406453"/>
              <a:chExt cx="648499" cy="64904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08A5C4C-0FD3-4592-89CB-696C222075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4F0B0F-03CD-4826-AC10-6CC1EBE82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169" y="1481343"/>
                <a:ext cx="498845" cy="499263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58">
              <a:extLst>
                <a:ext uri="{FF2B5EF4-FFF2-40B4-BE49-F238E27FC236}">
                  <a16:creationId xmlns:a16="http://schemas.microsoft.com/office/drawing/2014/main" id="{72D88F5B-A07C-4B25-9BB6-D0C1A343E02F}"/>
                </a:ext>
              </a:extLst>
            </p:cNvPr>
            <p:cNvGrpSpPr/>
            <p:nvPr/>
          </p:nvGrpSpPr>
          <p:grpSpPr>
            <a:xfrm>
              <a:off x="8113614" y="1417639"/>
              <a:ext cx="3783111" cy="945765"/>
              <a:chOff x="7174424" y="1352592"/>
              <a:chExt cx="2837333" cy="70932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59402C-7424-4871-81A4-589933CC1ED7}"/>
                  </a:ext>
                </a:extLst>
              </p:cNvPr>
              <p:cNvSpPr txBox="1"/>
              <p:nvPr/>
            </p:nvSpPr>
            <p:spPr>
              <a:xfrm>
                <a:off x="7174424" y="1600395"/>
                <a:ext cx="2837333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robots have superior perception, integrability, adaptability and mobility. This permits faster setup, commissioning and reconfiguration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38164B-0D58-46B5-8BB6-3B3E0228ACA4}"/>
                  </a:ext>
                </a:extLst>
              </p:cNvPr>
              <p:cNvSpPr/>
              <p:nvPr/>
            </p:nvSpPr>
            <p:spPr>
              <a:xfrm>
                <a:off x="7174424" y="1352592"/>
                <a:ext cx="167353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Robotics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FEEC81E-A48B-4055-A0A5-EA596DC6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405" y="1672884"/>
              <a:ext cx="715863" cy="715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7362825" y="1866323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Top paying</a:t>
            </a:r>
            <a:r>
              <a:rPr kumimoji="0" lang="en-US" sz="39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roles in the future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145F3-CFD7-4102-A2CF-DF00D1BEB5AE}"/>
              </a:ext>
            </a:extLst>
          </p:cNvPr>
          <p:cNvGrpSpPr/>
          <p:nvPr/>
        </p:nvGrpSpPr>
        <p:grpSpPr>
          <a:xfrm>
            <a:off x="2430256" y="4700035"/>
            <a:ext cx="4556256" cy="937436"/>
            <a:chOff x="2430256" y="4700035"/>
            <a:chExt cx="4556256" cy="9374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2E5BA-E761-473E-B444-3453889101AE}"/>
                </a:ext>
              </a:extLst>
            </p:cNvPr>
            <p:cNvGrpSpPr/>
            <p:nvPr/>
          </p:nvGrpSpPr>
          <p:grpSpPr>
            <a:xfrm>
              <a:off x="2430256" y="4700035"/>
              <a:ext cx="4556256" cy="937436"/>
              <a:chOff x="1026585" y="4646202"/>
              <a:chExt cx="4556256" cy="937436"/>
            </a:xfrm>
          </p:grpSpPr>
          <p:grpSp>
            <p:nvGrpSpPr>
              <p:cNvPr id="12" name="Group 40">
                <a:extLst>
                  <a:ext uri="{FF2B5EF4-FFF2-40B4-BE49-F238E27FC236}">
                    <a16:creationId xmlns:a16="http://schemas.microsoft.com/office/drawing/2014/main" id="{B3FA31C7-9714-4107-B832-0BDC0663E662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E18DD-2CFD-4C7D-A33E-C3B91D2D1C3A}"/>
                    </a:ext>
                  </a:extLst>
                </p:cNvPr>
                <p:cNvSpPr txBox="1"/>
                <p:nvPr/>
              </p:nvSpPr>
              <p:spPr>
                <a:xfrm>
                  <a:off x="1357177" y="3463613"/>
                  <a:ext cx="214962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Driven Industrial 4.0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A877C3-D96E-4257-8875-C435495D2F5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Technical, Quality, risk &amp; safety, Management &amp; entrepreneurship, Innovation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AC2735-B327-4CB6-9E8A-AD9AF5D949B1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593E4A-2163-4E3B-BEEA-3C5863642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4841196"/>
              <a:ext cx="655113" cy="65511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660F60-5DF4-4FC7-92B1-3BEC5ED48AED}"/>
              </a:ext>
            </a:extLst>
          </p:cNvPr>
          <p:cNvGrpSpPr/>
          <p:nvPr/>
        </p:nvGrpSpPr>
        <p:grpSpPr>
          <a:xfrm>
            <a:off x="1348767" y="3342849"/>
            <a:ext cx="5707004" cy="941715"/>
            <a:chOff x="1348767" y="3342849"/>
            <a:chExt cx="5707004" cy="9417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9C34A1-5184-4876-A929-970269A9E270}"/>
                </a:ext>
              </a:extLst>
            </p:cNvPr>
            <p:cNvGrpSpPr/>
            <p:nvPr/>
          </p:nvGrpSpPr>
          <p:grpSpPr>
            <a:xfrm>
              <a:off x="1348767" y="3342849"/>
              <a:ext cx="5707004" cy="941715"/>
              <a:chOff x="-124163" y="3302039"/>
              <a:chExt cx="5707004" cy="941715"/>
            </a:xfrm>
          </p:grpSpPr>
          <p:grpSp>
            <p:nvGrpSpPr>
              <p:cNvPr id="8" name="Group 39">
                <a:extLst>
                  <a:ext uri="{FF2B5EF4-FFF2-40B4-BE49-F238E27FC236}">
                    <a16:creationId xmlns:a16="http://schemas.microsoft.com/office/drawing/2014/main" id="{58C57C75-5FD4-4DAF-8639-DC8AAAC161F3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928104"/>
                <a:chOff x="22092" y="2455489"/>
                <a:chExt cx="3484716" cy="696079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1DA025-85E3-4747-B48C-EF9191CC95F8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60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Digital Transformation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137A88-6931-45A8-86B2-A7CC7768FD33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922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Intelligent manufacturing practices that interact with people, new technologies and innovation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Includes automation, cloud, robotics, Big Data, IoT, security</a:t>
                  </a: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438E58-6733-47E1-8D76-9F0D2ADC89C2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96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C3BDC6-4DA2-43BF-8D75-08EC06B8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54" y="3498682"/>
              <a:ext cx="625769" cy="6257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2F0BF-06D4-465F-9012-EED172812B31}"/>
              </a:ext>
            </a:extLst>
          </p:cNvPr>
          <p:cNvGrpSpPr/>
          <p:nvPr/>
        </p:nvGrpSpPr>
        <p:grpSpPr>
          <a:xfrm>
            <a:off x="396852" y="1579904"/>
            <a:ext cx="6658919" cy="1696852"/>
            <a:chOff x="396852" y="1579904"/>
            <a:chExt cx="6658919" cy="16968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F36627-4B88-4E7E-8F01-98327D3ADA45}"/>
                </a:ext>
              </a:extLst>
            </p:cNvPr>
            <p:cNvGrpSpPr/>
            <p:nvPr/>
          </p:nvGrpSpPr>
          <p:grpSpPr>
            <a:xfrm>
              <a:off x="396852" y="1579904"/>
              <a:ext cx="6658919" cy="1696852"/>
              <a:chOff x="-1076078" y="1579904"/>
              <a:chExt cx="6658919" cy="1696852"/>
            </a:xfrm>
          </p:grpSpPr>
          <p:grpSp>
            <p:nvGrpSpPr>
              <p:cNvPr id="4" name="Group 38">
                <a:extLst>
                  <a:ext uri="{FF2B5EF4-FFF2-40B4-BE49-F238E27FC236}">
                    <a16:creationId xmlns:a16="http://schemas.microsoft.com/office/drawing/2014/main" id="{491AD7E2-F5CB-42DD-91C6-A8B4D747F68F}"/>
                  </a:ext>
                </a:extLst>
              </p:cNvPr>
              <p:cNvGrpSpPr/>
              <p:nvPr/>
            </p:nvGrpSpPr>
            <p:grpSpPr>
              <a:xfrm>
                <a:off x="3158204" y="2181719"/>
                <a:ext cx="1377273" cy="738943"/>
                <a:chOff x="2421080" y="1605036"/>
                <a:chExt cx="1096357" cy="55420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599FD9-4B39-470B-AA0F-5B8A5754F316}"/>
                    </a:ext>
                  </a:extLst>
                </p:cNvPr>
                <p:cNvSpPr txBox="1"/>
                <p:nvPr/>
              </p:nvSpPr>
              <p:spPr>
                <a:xfrm>
                  <a:off x="2873033" y="1605036"/>
                  <a:ext cx="644404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MLOps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5874C0-2A8E-400B-BA4B-328B78DB714A}"/>
                    </a:ext>
                  </a:extLst>
                </p:cNvPr>
                <p:cNvSpPr txBox="1"/>
                <p:nvPr/>
              </p:nvSpPr>
              <p:spPr>
                <a:xfrm>
                  <a:off x="2421080" y="1851562"/>
                  <a:ext cx="1096357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Machine Learning operationalization</a:t>
                  </a: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4F774B3-A89E-46F4-A8E6-6525C8DF387D}"/>
                  </a:ext>
                </a:extLst>
              </p:cNvPr>
              <p:cNvSpPr/>
              <p:nvPr/>
            </p:nvSpPr>
            <p:spPr>
              <a:xfrm>
                <a:off x="4617778" y="1959788"/>
                <a:ext cx="965063" cy="937433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733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50" name="Picture 2" descr="What is MLOps? | NVIDIA Blog">
                <a:extLst>
                  <a:ext uri="{FF2B5EF4-FFF2-40B4-BE49-F238E27FC236}">
                    <a16:creationId xmlns:a16="http://schemas.microsoft.com/office/drawing/2014/main" id="{623EBA85-DCFA-4599-8AD5-C3EF0ABA4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6078" y="1579904"/>
                <a:ext cx="3856483" cy="169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94CF68-57A1-41F7-8B48-F9D7C7CDB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2023573"/>
              <a:ext cx="809514" cy="809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5056</TotalTime>
  <Words>632</Words>
  <Application>Microsoft Office PowerPoint</Application>
  <PresentationFormat>Widescreen</PresentationFormat>
  <Paragraphs>128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911</cp:revision>
  <dcterms:created xsi:type="dcterms:W3CDTF">2021-05-29T21:16:01Z</dcterms:created>
  <dcterms:modified xsi:type="dcterms:W3CDTF">2022-05-10T05:50:47Z</dcterms:modified>
</cp:coreProperties>
</file>